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561263" cy="10693400"/>
  <p:notesSz cx="6886575" cy="100171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1369" y="8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085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085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F81749E3-C4CE-4CD8-84D4-7E03EA956B73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6138" y="750888"/>
            <a:ext cx="2654300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658" y="4758135"/>
            <a:ext cx="5509260" cy="4507706"/>
          </a:xfrm>
          <a:prstGeom prst="rect">
            <a:avLst/>
          </a:prstGeom>
        </p:spPr>
        <p:txBody>
          <a:bodyPr vert="horz" lIns="96588" tIns="48294" rIns="96588" bIns="4829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4530"/>
            <a:ext cx="2984183" cy="50085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0799" y="9514530"/>
            <a:ext cx="2984183" cy="50085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D3F0E10F-696E-4B40-8B90-F885BDE2AE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302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F0E10F-696E-4B40-8B90-F885BDE2AE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552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88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8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35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835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63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8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18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26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9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746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F96B-136D-407D-9F2A-15FF96A76E9C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0213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FF96B-136D-407D-9F2A-15FF96A76E9C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28559-F9ED-4962-B3A0-8C38D4F28A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9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image" Target="../media/image1.JP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yokohamadeaf@hamashinren.or.jp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image" Target="../media/image6.jpeg"/><Relationship Id="rId4" Type="http://schemas.openxmlformats.org/officeDocument/2006/relationships/hyperlink" Target="https://ja.wikipedia.org/wiki/%E3%83%95%E3%82%A1%E3%82%A4%E3%83%AB:Showa_Commemorative_National_Government_Park_1.JPG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A9E04289-1975-BAA7-F35A-F28D1650D0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421" y="2096"/>
            <a:ext cx="7544659" cy="10693400"/>
          </a:xfrm>
          <a:prstGeom prst="rect">
            <a:avLst/>
          </a:prstGeom>
        </p:spPr>
      </p:pic>
      <p:pic>
        <p:nvPicPr>
          <p:cNvPr id="30" name="図 30">
            <a:extLst>
              <a:ext uri="{FF2B5EF4-FFF2-40B4-BE49-F238E27FC236}">
                <a16:creationId xmlns:a16="http://schemas.microsoft.com/office/drawing/2014/main" id="{92F12B81-9752-2690-0A9D-A2D926E3B5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0178" y="2670776"/>
            <a:ext cx="1098752" cy="168985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684286" y="491772"/>
            <a:ext cx="67414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6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65100">
                    <a:schemeClr val="bg1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ボッチャ交流会</a:t>
            </a:r>
            <a:endParaRPr lang="en-US" altLang="ja-JP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165100">
                  <a:schemeClr val="bg1"/>
                </a:glo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072892" y="1614845"/>
            <a:ext cx="4594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令和</a:t>
            </a:r>
            <a:r>
              <a:rPr lang="ja-JP" altLang="en-US" sz="36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５</a:t>
            </a:r>
            <a:r>
              <a:rPr lang="ja-JP" altLang="en-US" sz="32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年</a:t>
            </a:r>
            <a:r>
              <a:rPr lang="ja-JP" altLang="en-US" sz="36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１１</a:t>
            </a:r>
            <a:r>
              <a:rPr kumimoji="1" lang="ja-JP" altLang="en-US" sz="32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月</a:t>
            </a:r>
            <a:r>
              <a:rPr lang="ja-JP" altLang="en-US" sz="36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２６</a:t>
            </a:r>
            <a:r>
              <a:rPr kumimoji="1" lang="ja-JP" altLang="en-US" sz="32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日</a:t>
            </a:r>
            <a:r>
              <a:rPr kumimoji="1" lang="en-US" altLang="ja-JP" sz="32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(</a:t>
            </a:r>
            <a:r>
              <a:rPr kumimoji="1" lang="ja-JP" altLang="en-US" sz="32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日</a:t>
            </a:r>
            <a:r>
              <a:rPr kumimoji="1" lang="en-US" altLang="ja-JP" sz="32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)</a:t>
            </a:r>
            <a:endParaRPr kumimoji="1" lang="ja-JP" altLang="en-US" sz="3200" b="1" dirty="0">
              <a:solidFill>
                <a:schemeClr val="bg1"/>
              </a:solidFill>
              <a:effectLst>
                <a:glow rad="63500">
                  <a:schemeClr val="accent6"/>
                </a:glo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36808" y="1635775"/>
            <a:ext cx="1864639" cy="60844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b="1" dirty="0"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日 時</a:t>
            </a:r>
            <a:endParaRPr kumimoji="1" lang="ja-JP" altLang="en-US" sz="3000" b="1" dirty="0"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03926" y="3025730"/>
            <a:ext cx="48646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港南区福祉保健活動</a:t>
            </a:r>
            <a:endParaRPr lang="en-US" altLang="ja-JP" sz="2800" b="1" dirty="0">
              <a:solidFill>
                <a:schemeClr val="bg1"/>
              </a:solidFill>
              <a:effectLst>
                <a:glow rad="63500">
                  <a:schemeClr val="accent6"/>
                </a:glo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  <a:p>
            <a:r>
              <a:rPr kumimoji="1" lang="ja-JP" altLang="en-US" sz="20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（そよかぜ多目的研修室）</a:t>
            </a:r>
          </a:p>
        </p:txBody>
      </p:sp>
      <p:sp>
        <p:nvSpPr>
          <p:cNvPr id="11" name="円/楕円 10"/>
          <p:cNvSpPr/>
          <p:nvPr/>
        </p:nvSpPr>
        <p:spPr>
          <a:xfrm>
            <a:off x="36808" y="3167393"/>
            <a:ext cx="1864639" cy="608449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b="1" dirty="0"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場 所</a:t>
            </a:r>
            <a:endParaRPr kumimoji="1" lang="ja-JP" altLang="en-US" sz="3000" b="1" dirty="0"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0226" y="4834600"/>
            <a:ext cx="7317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sz="2800" dirty="0"/>
          </a:p>
          <a:p>
            <a:endParaRPr kumimoji="1" lang="ja-JP" altLang="en-US" sz="2000" dirty="0">
              <a:solidFill>
                <a:schemeClr val="bg1"/>
              </a:solidFill>
              <a:effectLst>
                <a:outerShdw blurRad="63500" dist="38100" dir="5400000" algn="t" rotWithShape="0">
                  <a:prstClr val="black"/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072892" y="2336511"/>
            <a:ext cx="41488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１３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時</a:t>
            </a:r>
            <a:r>
              <a:rPr kumimoji="1" lang="ja-JP" altLang="en-US" sz="32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３０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分～</a:t>
            </a:r>
            <a:r>
              <a:rPr lang="ja-JP" altLang="en-US" sz="32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１６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時</a:t>
            </a:r>
            <a:r>
              <a:rPr kumimoji="1" lang="ja-JP" altLang="en-US" sz="32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３</a:t>
            </a:r>
            <a:r>
              <a:rPr kumimoji="1" lang="en-US" altLang="ja-JP" sz="32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0</a:t>
            </a:r>
            <a:r>
              <a:rPr kumimoji="1" lang="ja-JP" altLang="en-US" sz="28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分</a:t>
            </a:r>
          </a:p>
        </p:txBody>
      </p:sp>
      <p:sp>
        <p:nvSpPr>
          <p:cNvPr id="15" name="円/楕円 14"/>
          <p:cNvSpPr/>
          <p:nvPr/>
        </p:nvSpPr>
        <p:spPr>
          <a:xfrm>
            <a:off x="54272" y="2429413"/>
            <a:ext cx="1820716" cy="560823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000" b="1" dirty="0"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時 間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8215" y="8944496"/>
            <a:ext cx="6166213" cy="1299074"/>
          </a:xfrm>
          <a:prstGeom prst="rect">
            <a:avLst/>
          </a:prstGeom>
          <a:solidFill>
            <a:schemeClr val="bg1">
              <a:alpha val="75000"/>
            </a:schemeClr>
          </a:solidFill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571" y="8838600"/>
            <a:ext cx="4022418" cy="14262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参加者氏名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□正会員　□一般ろう者　□賛助会員□一般聴者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連絡先（メール／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899864" y="8856870"/>
            <a:ext cx="2418451" cy="1313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区名</a:t>
            </a:r>
            <a:endParaRPr kumimoji="1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200000"/>
              </a:lnSpc>
            </a:pPr>
            <a:endParaRPr lang="en-US" altLang="ja-JP" sz="2400" dirty="0"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729973" y="8912759"/>
            <a:ext cx="612068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cxnSpLocks/>
          </p:cNvCxnSpPr>
          <p:nvPr/>
        </p:nvCxnSpPr>
        <p:spPr>
          <a:xfrm>
            <a:off x="170226" y="9451156"/>
            <a:ext cx="339438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5B40946-E545-6094-74A8-D1B74A9119F3}"/>
              </a:ext>
            </a:extLst>
          </p:cNvPr>
          <p:cNvSpPr/>
          <p:nvPr/>
        </p:nvSpPr>
        <p:spPr>
          <a:xfrm>
            <a:off x="55216" y="7975600"/>
            <a:ext cx="3591082" cy="937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u="sng" kern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  <a:hlinkClick r:id="rId6"/>
              </a:rPr>
              <a:t>yokohamadeaf@hamashinren.or.jp</a:t>
            </a:r>
            <a:endParaRPr lang="en-US" altLang="ja-JP" sz="1400" u="sng" kern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kern="1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kern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kern="1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045-475-2112</a:t>
            </a:r>
            <a:endParaRPr lang="en-US" altLang="ja-JP" kern="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kern="1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はまデフ事務局内　文化部</a:t>
            </a:r>
            <a:endParaRPr lang="ja-JP" altLang="ja-JP" kern="100" dirty="0">
              <a:solidFill>
                <a:schemeClr val="bg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DCE3617-C9CB-A452-E29E-5622831C787B}"/>
              </a:ext>
            </a:extLst>
          </p:cNvPr>
          <p:cNvSpPr txBox="1"/>
          <p:nvPr/>
        </p:nvSpPr>
        <p:spPr>
          <a:xfrm>
            <a:off x="170226" y="72431"/>
            <a:ext cx="7317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000" dirty="0">
                <a:latin typeface="AR浪漫明朝体U" panose="02020A09000000000000" pitchFamily="17" charset="-128"/>
                <a:ea typeface="AR浪漫明朝体U" panose="02020A09000000000000" pitchFamily="17" charset="-128"/>
              </a:rPr>
              <a:t>HamaDeaf </a:t>
            </a:r>
            <a:r>
              <a:rPr lang="ja-JP" altLang="en-US" sz="2000" dirty="0">
                <a:latin typeface="AR浪漫明朝体U" panose="02020A09000000000000" pitchFamily="17" charset="-128"/>
                <a:ea typeface="AR浪漫明朝体U" panose="02020A09000000000000" pitchFamily="17" charset="-128"/>
              </a:rPr>
              <a:t>文化部企画</a:t>
            </a:r>
            <a:r>
              <a:rPr lang="ja-JP" altLang="en-US" dirty="0">
                <a:latin typeface="AR浪漫明朝体U" panose="02020A09000000000000" pitchFamily="17" charset="-128"/>
                <a:ea typeface="AR浪漫明朝体U" panose="02020A09000000000000" pitchFamily="17" charset="-128"/>
              </a:rPr>
              <a:t>      </a:t>
            </a:r>
            <a:r>
              <a:rPr lang="ja-JP" altLang="en-US" sz="1500" dirty="0">
                <a:latin typeface="AR浪漫明朝体U" panose="02020A09000000000000" pitchFamily="17" charset="-128"/>
                <a:ea typeface="AR浪漫明朝体U" panose="02020A09000000000000" pitchFamily="17" charset="-128"/>
              </a:rPr>
              <a:t>主催 一般社団法人横浜市聴覚障害者協会</a:t>
            </a:r>
            <a:endParaRPr kumimoji="1" lang="ja-JP" altLang="en-US" sz="1500" dirty="0">
              <a:solidFill>
                <a:schemeClr val="bg1"/>
              </a:solidFill>
              <a:effectLst>
                <a:outerShdw blurRad="63500" dist="38100" dir="5400000" algn="t" rotWithShape="0">
                  <a:prstClr val="black"/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  <p:sp>
        <p:nvSpPr>
          <p:cNvPr id="21" name="円/楕円 10">
            <a:extLst>
              <a:ext uri="{FF2B5EF4-FFF2-40B4-BE49-F238E27FC236}">
                <a16:creationId xmlns:a16="http://schemas.microsoft.com/office/drawing/2014/main" id="{CEE73EF1-763E-6899-C4C0-9066068C1335}"/>
              </a:ext>
            </a:extLst>
          </p:cNvPr>
          <p:cNvSpPr/>
          <p:nvPr/>
        </p:nvSpPr>
        <p:spPr>
          <a:xfrm>
            <a:off x="28985" y="3961511"/>
            <a:ext cx="1994419" cy="71092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000" b="1" dirty="0">
                <a:latin typeface="HGP明朝E" pitchFamily="18" charset="-128"/>
                <a:ea typeface="HGP明朝E" pitchFamily="18" charset="-128"/>
              </a:rPr>
              <a:t>参加賞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DF863C4-B743-448A-BCEC-D53688A78DAD}"/>
              </a:ext>
            </a:extLst>
          </p:cNvPr>
          <p:cNvSpPr txBox="1"/>
          <p:nvPr/>
        </p:nvSpPr>
        <p:spPr>
          <a:xfrm>
            <a:off x="2166629" y="3973378"/>
            <a:ext cx="5259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正会員・賛助会員　１</a:t>
            </a:r>
            <a:r>
              <a:rPr lang="en-US" altLang="ja-JP" sz="24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,</a:t>
            </a:r>
            <a:r>
              <a:rPr lang="ja-JP" altLang="en-US" sz="24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０００円</a:t>
            </a:r>
            <a:endParaRPr lang="en-US" altLang="ja-JP" sz="2400" b="1" dirty="0">
              <a:solidFill>
                <a:schemeClr val="bg1"/>
              </a:solidFill>
              <a:effectLst>
                <a:glow rad="63500">
                  <a:schemeClr val="accent6"/>
                </a:glo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一般　　１</a:t>
            </a:r>
            <a:r>
              <a:rPr kumimoji="1" lang="en-US" altLang="ja-JP" sz="24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,</a:t>
            </a:r>
            <a:r>
              <a:rPr kumimoji="1" lang="ja-JP" altLang="en-US" sz="2400" b="1" dirty="0">
                <a:solidFill>
                  <a:schemeClr val="bg1"/>
                </a:solidFill>
                <a:effectLst>
                  <a:glow rad="63500">
                    <a:schemeClr val="accent6"/>
                  </a:glow>
                </a:effectLst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５００円　（参加賞・飲み物付）</a:t>
            </a:r>
            <a:endParaRPr kumimoji="1" lang="ja-JP" altLang="en-US" sz="2800" b="1" dirty="0">
              <a:solidFill>
                <a:schemeClr val="bg1"/>
              </a:solidFill>
              <a:effectLst>
                <a:glow rad="63500">
                  <a:schemeClr val="accent6"/>
                </a:glow>
              </a:effectLst>
              <a:latin typeface="HGP明朝E" pitchFamily="18" charset="-128"/>
              <a:ea typeface="HGP明朝E" pitchFamily="18" charset="-128"/>
              <a:cs typeface="メイリオ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A8021B7-9A94-692A-ED6A-4DFF98A51CCB}"/>
              </a:ext>
            </a:extLst>
          </p:cNvPr>
          <p:cNvSpPr txBox="1"/>
          <p:nvPr/>
        </p:nvSpPr>
        <p:spPr>
          <a:xfrm>
            <a:off x="293938" y="10239887"/>
            <a:ext cx="713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協力：障害者スポーツ文化センター上大岡ラポール／（一社）日本ボッチャ協会</a:t>
            </a:r>
            <a:endParaRPr kumimoji="1" lang="ja-JP" altLang="en-US" sz="2000" dirty="0">
              <a:solidFill>
                <a:schemeClr val="bg1"/>
              </a:solidFill>
              <a:effectLst>
                <a:outerShdw blurRad="63500" dist="38100" dir="5400000" algn="t" rotWithShape="0">
                  <a:prstClr val="black"/>
                </a:outerShdw>
              </a:effectLst>
              <a:latin typeface="HGP明朝E" pitchFamily="18" charset="-128"/>
              <a:ea typeface="HGP明朝E" pitchFamily="18" charset="-128"/>
            </a:endParaRPr>
          </a:p>
        </p:txBody>
      </p:sp>
      <p:pic>
        <p:nvPicPr>
          <p:cNvPr id="12" name="図 12">
            <a:extLst>
              <a:ext uri="{FF2B5EF4-FFF2-40B4-BE49-F238E27FC236}">
                <a16:creationId xmlns:a16="http://schemas.microsoft.com/office/drawing/2014/main" id="{7ECA0559-EB5E-0E71-D5DB-3ACD9A83263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0990" y="8964502"/>
            <a:ext cx="1257319" cy="1257319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6788493C-6177-E8B2-9A80-1BE660201D3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476" y="6328538"/>
            <a:ext cx="3797833" cy="2572726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2D7AFAA1-0061-CBFF-8C97-513F5BEA9933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7" t="14175" b="5485"/>
          <a:stretch/>
        </p:blipFill>
        <p:spPr>
          <a:xfrm>
            <a:off x="3710476" y="4780974"/>
            <a:ext cx="2765912" cy="152631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81ED607D-0C18-72CA-526A-99E5601B931E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0"/>
          <a:stretch/>
        </p:blipFill>
        <p:spPr>
          <a:xfrm>
            <a:off x="36808" y="4779897"/>
            <a:ext cx="3619965" cy="2609475"/>
          </a:xfrm>
          <a:prstGeom prst="rect">
            <a:avLst/>
          </a:prstGeom>
        </p:spPr>
      </p:pic>
      <p:pic>
        <p:nvPicPr>
          <p:cNvPr id="1026" name="Picture 2" descr="無料イラスト かわいいフリー素材集: ペタングのイラスト">
            <a:extLst>
              <a:ext uri="{FF2B5EF4-FFF2-40B4-BE49-F238E27FC236}">
                <a16:creationId xmlns:a16="http://schemas.microsoft.com/office/drawing/2014/main" id="{811A0D67-59DA-E2BB-FF2A-333A949EC4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091" y="4928077"/>
            <a:ext cx="903712" cy="1222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AB450FBD-A3BF-157C-E6D2-AD21336DA8E8}"/>
              </a:ext>
            </a:extLst>
          </p:cNvPr>
          <p:cNvCxnSpPr>
            <a:cxnSpLocks/>
          </p:cNvCxnSpPr>
          <p:nvPr/>
        </p:nvCxnSpPr>
        <p:spPr>
          <a:xfrm flipV="1">
            <a:off x="4025216" y="9451156"/>
            <a:ext cx="2059671" cy="6453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33" name="図 32">
            <a:extLst>
              <a:ext uri="{FF2B5EF4-FFF2-40B4-BE49-F238E27FC236}">
                <a16:creationId xmlns:a16="http://schemas.microsoft.com/office/drawing/2014/main" id="{01E0CD9B-A0EA-258C-BD96-4B14AF2FD268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01" y="698774"/>
            <a:ext cx="1013075" cy="658499"/>
          </a:xfrm>
          <a:prstGeom prst="rect">
            <a:avLst/>
          </a:prstGeom>
        </p:spPr>
      </p:pic>
      <p:sp>
        <p:nvSpPr>
          <p:cNvPr id="18" name="円/楕円 17"/>
          <p:cNvSpPr/>
          <p:nvPr/>
        </p:nvSpPr>
        <p:spPr>
          <a:xfrm>
            <a:off x="566295" y="7400483"/>
            <a:ext cx="2366436" cy="54046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HGP明朝E" pitchFamily="18" charset="-128"/>
                <a:ea typeface="HGP明朝E" pitchFamily="18" charset="-128"/>
                <a:cs typeface="メイリオ" pitchFamily="50" charset="-128"/>
              </a:rPr>
              <a:t>申し込み</a:t>
            </a:r>
          </a:p>
        </p:txBody>
      </p:sp>
    </p:spTree>
    <p:extLst>
      <p:ext uri="{BB962C8B-B14F-4D97-AF65-F5344CB8AC3E}">
        <p14:creationId xmlns:p14="http://schemas.microsoft.com/office/powerpoint/2010/main" val="3507581177"/>
      </p:ext>
    </p:extLst>
  </p:cSld>
  <p:clrMapOvr>
    <a:masterClrMapping/>
  </p:clrMapOvr>
</p:sld>
</file>

<file path=ppt/theme/theme1.xml><?xml version="1.0" encoding="utf-8"?>
<a:theme xmlns:a="http://schemas.openxmlformats.org/drawingml/2006/main" name="21276_bosai-kunren_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21276_bosai-kunren_poster</Template>
  <TotalTime>244</TotalTime>
  <Words>113</Words>
  <Application>Microsoft Office PowerPoint</Application>
  <PresentationFormat>ユーザー設定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AR浪漫明朝体U</vt:lpstr>
      <vt:lpstr>BIZ UDPゴシック</vt:lpstr>
      <vt:lpstr>HGP明朝E</vt:lpstr>
      <vt:lpstr>Arial</vt:lpstr>
      <vt:lpstr>Calibri</vt:lpstr>
      <vt:lpstr>21276_bosai-kunren_poster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松下 聡美</dc:creator>
  <cp:lastModifiedBy>DEAF YOKOHAMA</cp:lastModifiedBy>
  <cp:revision>14</cp:revision>
  <cp:lastPrinted>2022-09-01T05:29:03Z</cp:lastPrinted>
  <dcterms:created xsi:type="dcterms:W3CDTF">2022-08-23T08:51:05Z</dcterms:created>
  <dcterms:modified xsi:type="dcterms:W3CDTF">2023-09-22T01:45:18Z</dcterms:modified>
</cp:coreProperties>
</file>